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8" r:id="rId11"/>
    <p:sldId id="265" r:id="rId12"/>
    <p:sldId id="266" r:id="rId13"/>
    <p:sldId id="267"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58" autoAdjust="0"/>
    <p:restoredTop sz="94660"/>
  </p:normalViewPr>
  <p:slideViewPr>
    <p:cSldViewPr snapToGrid="0">
      <p:cViewPr varScale="1">
        <p:scale>
          <a:sx n="76" d="100"/>
          <a:sy n="76" d="100"/>
        </p:scale>
        <p:origin x="132" y="6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5166BB-396C-4394-8F05-C3D3081BE39A}" type="datetimeFigureOut">
              <a:rPr lang="en-US" smtClean="0"/>
              <a:t>3/7/2018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A4E56C-374D-4261-B973-404C7242B7A4}" type="slidenum">
              <a:rPr lang="en-US" smtClean="0"/>
              <a:t>‹#›</a:t>
            </a:fld>
            <a:endParaRPr lang="en-US"/>
          </a:p>
        </p:txBody>
      </p:sp>
    </p:spTree>
    <p:extLst>
      <p:ext uri="{BB962C8B-B14F-4D97-AF65-F5344CB8AC3E}">
        <p14:creationId xmlns:p14="http://schemas.microsoft.com/office/powerpoint/2010/main" val="3033281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North had a great impact on modern development thinking. North’s work was the most vital source of inspiration that made development agencies within the start of 1990s to shift to wider broader institutional concerns instead of focusing on technical economic issues. North makes a close connection between the secure property rights notions and credible commitment. Typically, property rights are considered to be secure once the state is capable of making a credible commitment to respect </a:t>
            </a:r>
            <a:r>
              <a:rPr lang="en-US" dirty="0" smtClean="0">
                <a:latin typeface="Times New Roman" panose="02020603050405020304" pitchFamily="18" charset="0"/>
                <a:cs typeface="Times New Roman" panose="02020603050405020304" pitchFamily="18" charset="0"/>
              </a:rPr>
              <a:t>them (Ménard &amp; Shirley,</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2014).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EA4E56C-374D-4261-B973-404C7242B7A4}" type="slidenum">
              <a:rPr lang="en-US" smtClean="0"/>
              <a:t>2</a:t>
            </a:fld>
            <a:endParaRPr lang="en-US"/>
          </a:p>
        </p:txBody>
      </p:sp>
    </p:spTree>
    <p:extLst>
      <p:ext uri="{BB962C8B-B14F-4D97-AF65-F5344CB8AC3E}">
        <p14:creationId xmlns:p14="http://schemas.microsoft.com/office/powerpoint/2010/main" val="3911447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North’s model of the perfect institutional framework was obtained from his detailed research within economic history. Under North’s framework, the property rights are protected and contracts are enforced. Besides, political authorities have no influence on choices that are made by economic entrepreneurs. A framework of that nature enables the efficient operation of market over time. Basically, North’s theory mainly draws from the neoclassical economic theory principles </a:t>
            </a:r>
            <a:r>
              <a:rPr lang="en-US" dirty="0" smtClean="0">
                <a:latin typeface="Times New Roman" panose="02020603050405020304" pitchFamily="18" charset="0"/>
                <a:cs typeface="Times New Roman" panose="02020603050405020304" pitchFamily="18" charset="0"/>
              </a:rPr>
              <a:t>(Ménard &amp; Shirley,</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2014)</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EA4E56C-374D-4261-B973-404C7242B7A4}" type="slidenum">
              <a:rPr lang="en-US" smtClean="0"/>
              <a:t>3</a:t>
            </a:fld>
            <a:endParaRPr lang="en-US"/>
          </a:p>
        </p:txBody>
      </p:sp>
    </p:spTree>
    <p:extLst>
      <p:ext uri="{BB962C8B-B14F-4D97-AF65-F5344CB8AC3E}">
        <p14:creationId xmlns:p14="http://schemas.microsoft.com/office/powerpoint/2010/main" val="542224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North differentiates institutions from organizations. Institutions happen to be rules of the game, whereas organizations are players within economic, social and political processes. Putting into consideration that North likens formal institutions with the legal rules, he tends to consider law as an institution given that institutions formulate rules of the game. However, if such interpretations is correct, it then contradicts North’s assumption that only individuals create institutions.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EA4E56C-374D-4261-B973-404C7242B7A4}" type="slidenum">
              <a:rPr lang="en-US" smtClean="0"/>
              <a:t>4</a:t>
            </a:fld>
            <a:endParaRPr lang="en-US"/>
          </a:p>
        </p:txBody>
      </p:sp>
    </p:spTree>
    <p:extLst>
      <p:ext uri="{BB962C8B-B14F-4D97-AF65-F5344CB8AC3E}">
        <p14:creationId xmlns:p14="http://schemas.microsoft.com/office/powerpoint/2010/main" val="3659829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North has no concerns about the way interpretation or application of rules is undertaken. Within North’s conceptual framework, there are two groups in the world: rule makers, as well as, rule takes. The rule makers are the institutions, whereas the rule takers are individuals and organizations.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EA4E56C-374D-4261-B973-404C7242B7A4}" type="slidenum">
              <a:rPr lang="en-US" smtClean="0"/>
              <a:t>5</a:t>
            </a:fld>
            <a:endParaRPr lang="en-US"/>
          </a:p>
        </p:txBody>
      </p:sp>
    </p:spTree>
    <p:extLst>
      <p:ext uri="{BB962C8B-B14F-4D97-AF65-F5344CB8AC3E}">
        <p14:creationId xmlns:p14="http://schemas.microsoft.com/office/powerpoint/2010/main" val="493218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There is a general assumption that rule of law is vital for economic growth. Rule of law encompasses diverse discrete components that include security of an individual and property rights. It also encompasses checks on government along with control of corruption. The aforementioned create room for sustainable development.  Besides, rule of law plays a critical role in eradication of poverty. This is because poverty originates from exclusion, disempowerment and discrimination (</a:t>
            </a:r>
            <a:r>
              <a:rPr lang="en-US" dirty="0" smtClean="0">
                <a:latin typeface="Times New Roman" panose="02020603050405020304" pitchFamily="18" charset="0"/>
                <a:cs typeface="Times New Roman" panose="02020603050405020304" pitchFamily="18" charset="0"/>
              </a:rPr>
              <a:t>Haggard</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&amp; </a:t>
            </a:r>
            <a:r>
              <a:rPr lang="en-US" dirty="0" err="1" smtClean="0">
                <a:latin typeface="Times New Roman" panose="02020603050405020304" pitchFamily="18" charset="0"/>
                <a:cs typeface="Times New Roman" panose="02020603050405020304" pitchFamily="18" charset="0"/>
              </a:rPr>
              <a:t>Tiede</a:t>
            </a:r>
            <a:r>
              <a:rPr lang="en-US" dirty="0" smtClean="0">
                <a:latin typeface="Times New Roman" panose="02020603050405020304" pitchFamily="18" charset="0"/>
                <a:cs typeface="Times New Roman" panose="02020603050405020304" pitchFamily="18" charset="0"/>
              </a:rPr>
              <a:t>, 2011)</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EA4E56C-374D-4261-B973-404C7242B7A4}" type="slidenum">
              <a:rPr lang="en-US" smtClean="0"/>
              <a:t>6</a:t>
            </a:fld>
            <a:endParaRPr lang="en-US"/>
          </a:p>
        </p:txBody>
      </p:sp>
    </p:spTree>
    <p:extLst>
      <p:ext uri="{BB962C8B-B14F-4D97-AF65-F5344CB8AC3E}">
        <p14:creationId xmlns:p14="http://schemas.microsoft.com/office/powerpoint/2010/main" val="3552845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Competition refers to the rivalry between firms attempting to gain sales, as well as, make profits. It is the force which drives markets. Efficient markets are vital for catalyzing economic growth. Competitive markets enable a country’s resources to be utilized to best effect within goods and services production. Moreover, competition gives business continuing incentives of making their production, as well as, distribution more efficient. It also makes them to not only adopt better technology but also to innovate. Such productivity improvement sources lead to growth and reduce poverty.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EA4E56C-374D-4261-B973-404C7242B7A4}" type="slidenum">
              <a:rPr lang="en-US" smtClean="0"/>
              <a:t>7</a:t>
            </a:fld>
            <a:endParaRPr lang="en-US"/>
          </a:p>
        </p:txBody>
      </p:sp>
    </p:spTree>
    <p:extLst>
      <p:ext uri="{BB962C8B-B14F-4D97-AF65-F5344CB8AC3E}">
        <p14:creationId xmlns:p14="http://schemas.microsoft.com/office/powerpoint/2010/main" val="1774880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Stable money and prices spur economic growth in that they prevent the emergency of inflation or deflation. Inflation refers to the rise in prices of goods or services within an economy for a long time period leading to a decline in purchasing power and the value of money. Deflation is the decrease in goods’ and services’ prices for a long time period.  When inflation happens to be too drastic, it is associated with diverse negative impacts: it makes economic decision-making process complex and slows economic growth (</a:t>
            </a:r>
            <a:r>
              <a:rPr lang="en-US" dirty="0" smtClean="0">
                <a:latin typeface="Times New Roman" panose="02020603050405020304" pitchFamily="18" charset="0"/>
                <a:cs typeface="Times New Roman" panose="02020603050405020304" pitchFamily="18" charset="0"/>
              </a:rPr>
              <a:t>Barro, 2013)</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EA4E56C-374D-4261-B973-404C7242B7A4}" type="slidenum">
              <a:rPr lang="en-US" smtClean="0"/>
              <a:t>8</a:t>
            </a:fld>
            <a:endParaRPr lang="en-US"/>
          </a:p>
        </p:txBody>
      </p:sp>
    </p:spTree>
    <p:extLst>
      <p:ext uri="{BB962C8B-B14F-4D97-AF65-F5344CB8AC3E}">
        <p14:creationId xmlns:p14="http://schemas.microsoft.com/office/powerpoint/2010/main" val="1728747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On the other hand deflation can slowdown economic growth in that prices decline making firms postpone investment. Besides, an inflationary gap that is difficult to overcome emerges. Borrowers get into difficulties as a result of the increase in value of unpaid loans. Financial institutions incur losses due to loan defaults. Organizations are unable to lower wages, even after the declining of their output.  This results to increase in unemployment rate and numerous cases of bankruptcies</a:t>
            </a:r>
            <a:r>
              <a:rPr lang="en-US" dirty="0" smtClean="0">
                <a:latin typeface="Times New Roman" panose="02020603050405020304" pitchFamily="18" charset="0"/>
                <a:cs typeface="Times New Roman" panose="02020603050405020304" pitchFamily="18" charset="0"/>
              </a:rPr>
              <a:t>(Barro, 2013)</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EA4E56C-374D-4261-B973-404C7242B7A4}" type="slidenum">
              <a:rPr lang="en-US" smtClean="0"/>
              <a:t>9</a:t>
            </a:fld>
            <a:endParaRPr lang="en-US"/>
          </a:p>
        </p:txBody>
      </p:sp>
    </p:spTree>
    <p:extLst>
      <p:ext uri="{BB962C8B-B14F-4D97-AF65-F5344CB8AC3E}">
        <p14:creationId xmlns:p14="http://schemas.microsoft.com/office/powerpoint/2010/main" val="2514888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National budget have to be set on a sustainable course. Unless that is done, some country’s national debts will reach unmanageable levels. Consequently, the annual costs of servicing such debts will reach sky high. There is the need to embrace the pay-as-you-go budgeting.  Most importantly, empowered</a:t>
            </a:r>
            <a:r>
              <a:rPr lang="en-US" baseline="0" dirty="0" smtClean="0">
                <a:latin typeface="Times New Roman" panose="02020603050405020304" pitchFamily="18" charset="0"/>
                <a:cs typeface="Times New Roman" panose="02020603050405020304" pitchFamily="18" charset="0"/>
              </a:rPr>
              <a:t> commissions </a:t>
            </a:r>
            <a:r>
              <a:rPr lang="en-US" dirty="0" smtClean="0">
                <a:latin typeface="Times New Roman" panose="02020603050405020304" pitchFamily="18" charset="0"/>
                <a:cs typeface="Times New Roman" panose="02020603050405020304" pitchFamily="18" charset="0"/>
              </a:rPr>
              <a:t>should be established through the use of institutional design for purposes of insulating certain activities from not only regular but also direct political pressure (</a:t>
            </a:r>
            <a:r>
              <a:rPr lang="en-US" dirty="0" smtClean="0">
                <a:latin typeface="Times New Roman" panose="02020603050405020304" pitchFamily="18" charset="0"/>
                <a:cs typeface="Times New Roman" panose="02020603050405020304" pitchFamily="18" charset="0"/>
              </a:rPr>
              <a:t>Jaramillo &amp; </a:t>
            </a:r>
            <a:r>
              <a:rPr lang="en-US" dirty="0" err="1" smtClean="0">
                <a:latin typeface="Times New Roman" panose="02020603050405020304" pitchFamily="18" charset="0"/>
                <a:cs typeface="Times New Roman" panose="02020603050405020304" pitchFamily="18" charset="0"/>
              </a:rPr>
              <a:t>Cottarelli</a:t>
            </a:r>
            <a:r>
              <a:rPr lang="en-US" dirty="0" smtClean="0">
                <a:latin typeface="Times New Roman" panose="02020603050405020304" pitchFamily="18" charset="0"/>
                <a:cs typeface="Times New Roman" panose="02020603050405020304" pitchFamily="18" charset="0"/>
              </a:rPr>
              <a:t>, 2012)</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EA4E56C-374D-4261-B973-404C7242B7A4}" type="slidenum">
              <a:rPr lang="en-US" smtClean="0"/>
              <a:t>11</a:t>
            </a:fld>
            <a:endParaRPr lang="en-US"/>
          </a:p>
        </p:txBody>
      </p:sp>
    </p:spTree>
    <p:extLst>
      <p:ext uri="{BB962C8B-B14F-4D97-AF65-F5344CB8AC3E}">
        <p14:creationId xmlns:p14="http://schemas.microsoft.com/office/powerpoint/2010/main" val="26614200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Sufficient supply of capital is one of the pre-conditions of economic growth in long-term. Household is a vital source of capital. One strategy is to introduce a compulsory retirement savings program for purposes of supplementing Social Security.  Employees would be expected to invest a certain percentage of their earnings within generic funds. Such a strategy needs careful programmatic and institutional design </a:t>
            </a:r>
            <a:r>
              <a:rPr lang="en-US" dirty="0" smtClean="0">
                <a:latin typeface="Times New Roman" panose="02020603050405020304" pitchFamily="18" charset="0"/>
                <a:cs typeface="Times New Roman" panose="02020603050405020304" pitchFamily="18" charset="0"/>
              </a:rPr>
              <a:t>(Jaramillo &amp; </a:t>
            </a:r>
            <a:r>
              <a:rPr lang="en-US" dirty="0" err="1" smtClean="0">
                <a:latin typeface="Times New Roman" panose="02020603050405020304" pitchFamily="18" charset="0"/>
                <a:cs typeface="Times New Roman" panose="02020603050405020304" pitchFamily="18" charset="0"/>
              </a:rPr>
              <a:t>Cottarelli</a:t>
            </a:r>
            <a:r>
              <a:rPr lang="en-US" dirty="0" smtClean="0">
                <a:latin typeface="Times New Roman" panose="02020603050405020304" pitchFamily="18" charset="0"/>
                <a:cs typeface="Times New Roman" panose="02020603050405020304" pitchFamily="18" charset="0"/>
              </a:rPr>
              <a:t>, 2012)</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EA4E56C-374D-4261-B973-404C7242B7A4}" type="slidenum">
              <a:rPr lang="en-US" smtClean="0"/>
              <a:t>12</a:t>
            </a:fld>
            <a:endParaRPr lang="en-US"/>
          </a:p>
        </p:txBody>
      </p:sp>
    </p:spTree>
    <p:extLst>
      <p:ext uri="{BB962C8B-B14F-4D97-AF65-F5344CB8AC3E}">
        <p14:creationId xmlns:p14="http://schemas.microsoft.com/office/powerpoint/2010/main" val="8951758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Economic inequality and poverty hinders economic growth.  This is because a significant percentage of a country’s population lives below the poverty line thus has small purchasing power. Therefore demand for goods or services is relatively low.  That impact negatively on the economic equation’s supply side, which implies that producers and distributors make little money.  Investors shun such economies. Besides, government revenue is directed on programs meant to assist the poor rather than invest on areas such as infrastructure that spur economic growth.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EA4E56C-374D-4261-B973-404C7242B7A4}" type="slidenum">
              <a:rPr lang="en-US" smtClean="0"/>
              <a:t>13</a:t>
            </a:fld>
            <a:endParaRPr lang="en-US"/>
          </a:p>
        </p:txBody>
      </p:sp>
    </p:spTree>
    <p:extLst>
      <p:ext uri="{BB962C8B-B14F-4D97-AF65-F5344CB8AC3E}">
        <p14:creationId xmlns:p14="http://schemas.microsoft.com/office/powerpoint/2010/main" val="31297066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689142CD-C7DA-478F-A1FB-3DDA2B4A2BB3}" type="datetimeFigureOut">
              <a:rPr lang="en-US" smtClean="0"/>
              <a:t>3/7/2018</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B05FCA1-7285-4DB7-90E9-304BDA5AB2DE}" type="slidenum">
              <a:rPr lang="en-US" smtClean="0"/>
              <a:t>‹#›</a:t>
            </a:fld>
            <a:endParaRPr lang="en-US"/>
          </a:p>
        </p:txBody>
      </p:sp>
    </p:spTree>
    <p:extLst>
      <p:ext uri="{BB962C8B-B14F-4D97-AF65-F5344CB8AC3E}">
        <p14:creationId xmlns:p14="http://schemas.microsoft.com/office/powerpoint/2010/main" val="2703700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89142CD-C7DA-478F-A1FB-3DDA2B4A2BB3}" type="datetimeFigureOut">
              <a:rPr lang="en-US" smtClean="0"/>
              <a:t>3/7/2018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05FCA1-7285-4DB7-90E9-304BDA5AB2DE}" type="slidenum">
              <a:rPr lang="en-US" smtClean="0"/>
              <a:t>‹#›</a:t>
            </a:fld>
            <a:endParaRPr lang="en-US"/>
          </a:p>
        </p:txBody>
      </p:sp>
    </p:spTree>
    <p:extLst>
      <p:ext uri="{BB962C8B-B14F-4D97-AF65-F5344CB8AC3E}">
        <p14:creationId xmlns:p14="http://schemas.microsoft.com/office/powerpoint/2010/main" val="3842500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9142CD-C7DA-478F-A1FB-3DDA2B4A2BB3}" type="datetimeFigureOut">
              <a:rPr lang="en-US" smtClean="0"/>
              <a:t>3/7/2018</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B05FCA1-7285-4DB7-90E9-304BDA5AB2DE}" type="slidenum">
              <a:rPr lang="en-US" smtClean="0"/>
              <a:t>‹#›</a:t>
            </a:fld>
            <a:endParaRPr lang="en-US"/>
          </a:p>
        </p:txBody>
      </p:sp>
    </p:spTree>
    <p:extLst>
      <p:ext uri="{BB962C8B-B14F-4D97-AF65-F5344CB8AC3E}">
        <p14:creationId xmlns:p14="http://schemas.microsoft.com/office/powerpoint/2010/main" val="2594297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89142CD-C7DA-478F-A1FB-3DDA2B4A2BB3}" type="datetimeFigureOut">
              <a:rPr lang="en-US" smtClean="0"/>
              <a:t>3/7/2018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05FCA1-7285-4DB7-90E9-304BDA5AB2DE}" type="slidenum">
              <a:rPr lang="en-US" smtClean="0"/>
              <a:t>‹#›</a:t>
            </a:fld>
            <a:endParaRPr lang="en-US"/>
          </a:p>
        </p:txBody>
      </p:sp>
    </p:spTree>
    <p:extLst>
      <p:ext uri="{BB962C8B-B14F-4D97-AF65-F5344CB8AC3E}">
        <p14:creationId xmlns:p14="http://schemas.microsoft.com/office/powerpoint/2010/main" val="903013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89142CD-C7DA-478F-A1FB-3DDA2B4A2BB3}" type="datetimeFigureOut">
              <a:rPr lang="en-US" smtClean="0"/>
              <a:t>3/7/2018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05FCA1-7285-4DB7-90E9-304BDA5AB2DE}" type="slidenum">
              <a:rPr lang="en-US" smtClean="0"/>
              <a:t>‹#›</a:t>
            </a:fld>
            <a:endParaRPr lang="en-US"/>
          </a:p>
        </p:txBody>
      </p:sp>
    </p:spTree>
    <p:extLst>
      <p:ext uri="{BB962C8B-B14F-4D97-AF65-F5344CB8AC3E}">
        <p14:creationId xmlns:p14="http://schemas.microsoft.com/office/powerpoint/2010/main" val="2850200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89142CD-C7DA-478F-A1FB-3DDA2B4A2BB3}" type="datetimeFigureOut">
              <a:rPr lang="en-US" smtClean="0"/>
              <a:t>3/7/2018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05FCA1-7285-4DB7-90E9-304BDA5AB2DE}" type="slidenum">
              <a:rPr lang="en-US" smtClean="0"/>
              <a:t>‹#›</a:t>
            </a:fld>
            <a:endParaRPr lang="en-US"/>
          </a:p>
        </p:txBody>
      </p:sp>
    </p:spTree>
    <p:extLst>
      <p:ext uri="{BB962C8B-B14F-4D97-AF65-F5344CB8AC3E}">
        <p14:creationId xmlns:p14="http://schemas.microsoft.com/office/powerpoint/2010/main" val="697933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9142CD-C7DA-478F-A1FB-3DDA2B4A2BB3}" type="datetimeFigureOut">
              <a:rPr lang="en-US" smtClean="0"/>
              <a:t>3/7/2018</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B05FCA1-7285-4DB7-90E9-304BDA5AB2DE}" type="slidenum">
              <a:rPr lang="en-US" smtClean="0"/>
              <a:t>‹#›</a:t>
            </a:fld>
            <a:endParaRPr lang="en-US"/>
          </a:p>
        </p:txBody>
      </p:sp>
    </p:spTree>
    <p:extLst>
      <p:ext uri="{BB962C8B-B14F-4D97-AF65-F5344CB8AC3E}">
        <p14:creationId xmlns:p14="http://schemas.microsoft.com/office/powerpoint/2010/main" val="630496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9142CD-C7DA-478F-A1FB-3DDA2B4A2BB3}" type="datetimeFigureOut">
              <a:rPr lang="en-US" smtClean="0"/>
              <a:t>3/7/2018</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B05FCA1-7285-4DB7-90E9-304BDA5AB2DE}" type="slidenum">
              <a:rPr lang="en-US" smtClean="0"/>
              <a:t>‹#›</a:t>
            </a:fld>
            <a:endParaRPr lang="en-US"/>
          </a:p>
        </p:txBody>
      </p:sp>
    </p:spTree>
    <p:extLst>
      <p:ext uri="{BB962C8B-B14F-4D97-AF65-F5344CB8AC3E}">
        <p14:creationId xmlns:p14="http://schemas.microsoft.com/office/powerpoint/2010/main" val="1882453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9142CD-C7DA-478F-A1FB-3DDA2B4A2BB3}" type="datetimeFigureOut">
              <a:rPr lang="en-US" smtClean="0"/>
              <a:t>3/7/2018</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B05FCA1-7285-4DB7-90E9-304BDA5AB2DE}" type="slidenum">
              <a:rPr lang="en-US" smtClean="0"/>
              <a:t>‹#›</a:t>
            </a:fld>
            <a:endParaRPr lang="en-US"/>
          </a:p>
        </p:txBody>
      </p:sp>
    </p:spTree>
    <p:extLst>
      <p:ext uri="{BB962C8B-B14F-4D97-AF65-F5344CB8AC3E}">
        <p14:creationId xmlns:p14="http://schemas.microsoft.com/office/powerpoint/2010/main" val="1914661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9142CD-C7DA-478F-A1FB-3DDA2B4A2BB3}" type="datetimeFigureOut">
              <a:rPr lang="en-US" smtClean="0"/>
              <a:t>3/7/2018</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B05FCA1-7285-4DB7-90E9-304BDA5AB2DE}" type="slidenum">
              <a:rPr lang="en-US" smtClean="0"/>
              <a:t>‹#›</a:t>
            </a:fld>
            <a:endParaRPr lang="en-US"/>
          </a:p>
        </p:txBody>
      </p:sp>
    </p:spTree>
    <p:extLst>
      <p:ext uri="{BB962C8B-B14F-4D97-AF65-F5344CB8AC3E}">
        <p14:creationId xmlns:p14="http://schemas.microsoft.com/office/powerpoint/2010/main" val="1084102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9142CD-C7DA-478F-A1FB-3DDA2B4A2BB3}" type="datetimeFigureOut">
              <a:rPr lang="en-US" smtClean="0"/>
              <a:t>3/7/2018</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B05FCA1-7285-4DB7-90E9-304BDA5AB2DE}" type="slidenum">
              <a:rPr lang="en-US" smtClean="0"/>
              <a:t>‹#›</a:t>
            </a:fld>
            <a:endParaRPr lang="en-US"/>
          </a:p>
        </p:txBody>
      </p:sp>
    </p:spTree>
    <p:extLst>
      <p:ext uri="{BB962C8B-B14F-4D97-AF65-F5344CB8AC3E}">
        <p14:creationId xmlns:p14="http://schemas.microsoft.com/office/powerpoint/2010/main" val="847939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9142CD-C7DA-478F-A1FB-3DDA2B4A2BB3}" type="datetimeFigureOut">
              <a:rPr lang="en-US" smtClean="0"/>
              <a:t>3/7/2018</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B05FCA1-7285-4DB7-90E9-304BDA5AB2DE}" type="slidenum">
              <a:rPr lang="en-US" smtClean="0"/>
              <a:t>‹#›</a:t>
            </a:fld>
            <a:endParaRPr lang="en-US"/>
          </a:p>
        </p:txBody>
      </p:sp>
    </p:spTree>
    <p:extLst>
      <p:ext uri="{BB962C8B-B14F-4D97-AF65-F5344CB8AC3E}">
        <p14:creationId xmlns:p14="http://schemas.microsoft.com/office/powerpoint/2010/main" val="37077815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9142CD-C7DA-478F-A1FB-3DDA2B4A2BB3}" type="datetimeFigureOut">
              <a:rPr lang="en-US" smtClean="0"/>
              <a:t>3/7/2018</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B05FCA1-7285-4DB7-90E9-304BDA5AB2DE}" type="slidenum">
              <a:rPr lang="en-US" smtClean="0"/>
              <a:t>‹#›</a:t>
            </a:fld>
            <a:endParaRPr lang="en-US"/>
          </a:p>
        </p:txBody>
      </p:sp>
    </p:spTree>
    <p:extLst>
      <p:ext uri="{BB962C8B-B14F-4D97-AF65-F5344CB8AC3E}">
        <p14:creationId xmlns:p14="http://schemas.microsoft.com/office/powerpoint/2010/main" val="31860886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89142CD-C7DA-478F-A1FB-3DDA2B4A2BB3}" type="datetimeFigureOut">
              <a:rPr lang="en-US" smtClean="0"/>
              <a:t>3/7/2018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05FCA1-7285-4DB7-90E9-304BDA5AB2DE}" type="slidenum">
              <a:rPr lang="en-US" smtClean="0"/>
              <a:t>‹#›</a:t>
            </a:fld>
            <a:endParaRPr lang="en-US"/>
          </a:p>
        </p:txBody>
      </p:sp>
    </p:spTree>
    <p:extLst>
      <p:ext uri="{BB962C8B-B14F-4D97-AF65-F5344CB8AC3E}">
        <p14:creationId xmlns:p14="http://schemas.microsoft.com/office/powerpoint/2010/main" val="1039996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89142CD-C7DA-478F-A1FB-3DDA2B4A2BB3}" type="datetimeFigureOut">
              <a:rPr lang="en-US" smtClean="0"/>
              <a:t>3/7/2018</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DB05FCA1-7285-4DB7-90E9-304BDA5AB2DE}" type="slidenum">
              <a:rPr lang="en-US" smtClean="0"/>
              <a:t>‹#›</a:t>
            </a:fld>
            <a:endParaRPr lang="en-US"/>
          </a:p>
        </p:txBody>
      </p:sp>
    </p:spTree>
    <p:extLst>
      <p:ext uri="{BB962C8B-B14F-4D97-AF65-F5344CB8AC3E}">
        <p14:creationId xmlns:p14="http://schemas.microsoft.com/office/powerpoint/2010/main" val="9896643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689142CD-C7DA-478F-A1FB-3DDA2B4A2BB3}" type="datetimeFigureOut">
              <a:rPr lang="en-US" smtClean="0"/>
              <a:t>3/7/2018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05FCA1-7285-4DB7-90E9-304BDA5AB2DE}" type="slidenum">
              <a:rPr lang="en-US" smtClean="0"/>
              <a:t>‹#›</a:t>
            </a:fld>
            <a:endParaRPr lang="en-US"/>
          </a:p>
        </p:txBody>
      </p:sp>
    </p:spTree>
    <p:extLst>
      <p:ext uri="{BB962C8B-B14F-4D97-AF65-F5344CB8AC3E}">
        <p14:creationId xmlns:p14="http://schemas.microsoft.com/office/powerpoint/2010/main" val="40604506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689142CD-C7DA-478F-A1FB-3DDA2B4A2BB3}" type="datetimeFigureOut">
              <a:rPr lang="en-US" smtClean="0"/>
              <a:t>3/7/2018</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B05FCA1-7285-4DB7-90E9-304BDA5AB2DE}" type="slidenum">
              <a:rPr lang="en-US" smtClean="0"/>
              <a:t>‹#›</a:t>
            </a:fld>
            <a:endParaRPr lang="en-US"/>
          </a:p>
        </p:txBody>
      </p:sp>
    </p:spTree>
    <p:extLst>
      <p:ext uri="{BB962C8B-B14F-4D97-AF65-F5344CB8AC3E}">
        <p14:creationId xmlns:p14="http://schemas.microsoft.com/office/powerpoint/2010/main" val="3513827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689142CD-C7DA-478F-A1FB-3DDA2B4A2BB3}" type="datetimeFigureOut">
              <a:rPr lang="en-US" smtClean="0"/>
              <a:t>3/7/2018</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B05FCA1-7285-4DB7-90E9-304BDA5AB2DE}" type="slidenum">
              <a:rPr lang="en-US" smtClean="0"/>
              <a:t>‹#›</a:t>
            </a:fld>
            <a:endParaRPr lang="en-US"/>
          </a:p>
        </p:txBody>
      </p:sp>
    </p:spTree>
    <p:extLst>
      <p:ext uri="{BB962C8B-B14F-4D97-AF65-F5344CB8AC3E}">
        <p14:creationId xmlns:p14="http://schemas.microsoft.com/office/powerpoint/2010/main" val="1685318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anose="02020603050405020304" pitchFamily="18" charset="0"/>
                <a:cs typeface="Times New Roman" panose="02020603050405020304" pitchFamily="18" charset="0"/>
              </a:rPr>
              <a:t>The Future of the Public Sector of the Economy</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fontScale="77500" lnSpcReduction="20000"/>
          </a:bodyPr>
          <a:lstStyle/>
          <a:p>
            <a:r>
              <a:rPr lang="en-US" dirty="0" smtClean="0">
                <a:latin typeface="Times New Roman" panose="02020603050405020304" pitchFamily="18" charset="0"/>
                <a:cs typeface="Times New Roman" panose="02020603050405020304" pitchFamily="18" charset="0"/>
              </a:rPr>
              <a:t>Student Name:</a:t>
            </a:r>
          </a:p>
          <a:p>
            <a:r>
              <a:rPr lang="en-US" dirty="0" smtClean="0">
                <a:latin typeface="Times New Roman" panose="02020603050405020304" pitchFamily="18" charset="0"/>
                <a:cs typeface="Times New Roman" panose="02020603050405020304" pitchFamily="18" charset="0"/>
              </a:rPr>
              <a:t>Institutional Affiliation:</a:t>
            </a:r>
          </a:p>
          <a:p>
            <a:r>
              <a:rPr lang="en-US" dirty="0" smtClean="0">
                <a:latin typeface="Times New Roman" panose="02020603050405020304" pitchFamily="18" charset="0"/>
                <a:cs typeface="Times New Roman" panose="02020603050405020304" pitchFamily="18" charset="0"/>
              </a:rPr>
              <a:t>Date: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1502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Douglass North’s Institutional Theory-Introduction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North had a great impact on modern development thinking. </a:t>
            </a: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North’s work was the most vital source of inspiration. </a:t>
            </a: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North makes a close connection between the secure property rights notions and credible commitment. </a:t>
            </a:r>
          </a:p>
          <a:p>
            <a:pPr marL="0" indent="0">
              <a:buNone/>
            </a:pP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a:t>
            </a:r>
            <a:r>
              <a:rPr lang="en-US" dirty="0" smtClean="0">
                <a:latin typeface="Times New Roman" panose="02020603050405020304" pitchFamily="18" charset="0"/>
                <a:cs typeface="Times New Roman" panose="02020603050405020304" pitchFamily="18" charset="0"/>
              </a:rPr>
              <a:t>roperty rights are considered to be secure once the state respects them.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6960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The Theory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North’s institutional framework model </a:t>
            </a:r>
            <a:r>
              <a:rPr lang="en-US" dirty="0" smtClean="0">
                <a:latin typeface="Times New Roman" panose="02020603050405020304" pitchFamily="18" charset="0"/>
                <a:cs typeface="Times New Roman" panose="02020603050405020304" pitchFamily="18" charset="0"/>
              </a:rPr>
              <a:t>obtained </a:t>
            </a:r>
            <a:r>
              <a:rPr lang="en-US" dirty="0">
                <a:latin typeface="Times New Roman" panose="02020603050405020304" pitchFamily="18" charset="0"/>
                <a:cs typeface="Times New Roman" panose="02020603050405020304" pitchFamily="18" charset="0"/>
              </a:rPr>
              <a:t>from his detailed </a:t>
            </a:r>
            <a:r>
              <a:rPr lang="en-US" dirty="0" smtClean="0">
                <a:latin typeface="Times New Roman" panose="02020603050405020304" pitchFamily="18" charset="0"/>
                <a:cs typeface="Times New Roman" panose="02020603050405020304" pitchFamily="18" charset="0"/>
              </a:rPr>
              <a:t>economic history research. </a:t>
            </a:r>
          </a:p>
          <a:p>
            <a:r>
              <a:rPr lang="en-US" dirty="0" smtClean="0">
                <a:latin typeface="Times New Roman" panose="02020603050405020304" pitchFamily="18" charset="0"/>
                <a:cs typeface="Times New Roman" panose="02020603050405020304" pitchFamily="18" charset="0"/>
              </a:rPr>
              <a:t>Under </a:t>
            </a:r>
            <a:r>
              <a:rPr lang="en-US" dirty="0">
                <a:latin typeface="Times New Roman" panose="02020603050405020304" pitchFamily="18" charset="0"/>
                <a:cs typeface="Times New Roman" panose="02020603050405020304" pitchFamily="18" charset="0"/>
              </a:rPr>
              <a:t>North’s framework, the property rights are protected and contracts are enforced.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Besides</a:t>
            </a:r>
            <a:r>
              <a:rPr lang="en-US" dirty="0">
                <a:latin typeface="Times New Roman" panose="02020603050405020304" pitchFamily="18" charset="0"/>
                <a:cs typeface="Times New Roman" panose="02020603050405020304" pitchFamily="18" charset="0"/>
              </a:rPr>
              <a:t>, political authorities have no influence on economic </a:t>
            </a:r>
            <a:r>
              <a:rPr lang="en-US" dirty="0" smtClean="0">
                <a:latin typeface="Times New Roman" panose="02020603050405020304" pitchFamily="18" charset="0"/>
                <a:cs typeface="Times New Roman" panose="02020603050405020304" pitchFamily="18" charset="0"/>
              </a:rPr>
              <a:t>entrepreneurs’ choices. </a:t>
            </a:r>
          </a:p>
          <a:p>
            <a:r>
              <a:rPr lang="en-US" dirty="0" smtClean="0">
                <a:latin typeface="Times New Roman" panose="02020603050405020304" pitchFamily="18" charset="0"/>
                <a:cs typeface="Times New Roman" panose="02020603050405020304" pitchFamily="18" charset="0"/>
              </a:rPr>
              <a:t>A </a:t>
            </a:r>
            <a:r>
              <a:rPr lang="en-US" dirty="0">
                <a:latin typeface="Times New Roman" panose="02020603050405020304" pitchFamily="18" charset="0"/>
                <a:cs typeface="Times New Roman" panose="02020603050405020304" pitchFamily="18" charset="0"/>
              </a:rPr>
              <a:t>framework of that nature enables the efficient operation of market over time.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North’s </a:t>
            </a:r>
            <a:r>
              <a:rPr lang="en-US" dirty="0">
                <a:latin typeface="Times New Roman" panose="02020603050405020304" pitchFamily="18" charset="0"/>
                <a:cs typeface="Times New Roman" panose="02020603050405020304" pitchFamily="18" charset="0"/>
              </a:rPr>
              <a:t>theory mainly draws from the neoclassical economic theory principles.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676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Institution or Organization?</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North differentiates institutions from organizations.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Institutions </a:t>
            </a:r>
            <a:r>
              <a:rPr lang="en-US" dirty="0">
                <a:latin typeface="Times New Roman" panose="02020603050405020304" pitchFamily="18" charset="0"/>
                <a:cs typeface="Times New Roman" panose="02020603050405020304" pitchFamily="18" charset="0"/>
              </a:rPr>
              <a:t>happen to be rules of the </a:t>
            </a:r>
            <a:r>
              <a:rPr lang="en-US" dirty="0" smtClean="0">
                <a:latin typeface="Times New Roman" panose="02020603050405020304" pitchFamily="18" charset="0"/>
                <a:cs typeface="Times New Roman" panose="02020603050405020304" pitchFamily="18" charset="0"/>
              </a:rPr>
              <a:t>game.</a:t>
            </a:r>
          </a:p>
          <a:p>
            <a:r>
              <a:rPr lang="en-US" dirty="0" smtClean="0">
                <a:latin typeface="Times New Roman" panose="02020603050405020304" pitchFamily="18" charset="0"/>
                <a:cs typeface="Times New Roman" panose="02020603050405020304" pitchFamily="18" charset="0"/>
              </a:rPr>
              <a:t>The organizations </a:t>
            </a:r>
            <a:r>
              <a:rPr lang="en-US" dirty="0">
                <a:latin typeface="Times New Roman" panose="02020603050405020304" pitchFamily="18" charset="0"/>
                <a:cs typeface="Times New Roman" panose="02020603050405020304" pitchFamily="18" charset="0"/>
              </a:rPr>
              <a:t>are players within economic, social and political processes.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North </a:t>
            </a:r>
            <a:r>
              <a:rPr lang="en-US" dirty="0">
                <a:latin typeface="Times New Roman" panose="02020603050405020304" pitchFamily="18" charset="0"/>
                <a:cs typeface="Times New Roman" panose="02020603050405020304" pitchFamily="18" charset="0"/>
              </a:rPr>
              <a:t>likens formal institutions with the legal </a:t>
            </a:r>
            <a:r>
              <a:rPr lang="en-US" dirty="0" smtClean="0">
                <a:latin typeface="Times New Roman" panose="02020603050405020304" pitchFamily="18" charset="0"/>
                <a:cs typeface="Times New Roman" panose="02020603050405020304" pitchFamily="18" charset="0"/>
              </a:rPr>
              <a:t>rules.</a:t>
            </a:r>
          </a:p>
          <a:p>
            <a:r>
              <a:rPr lang="en-US" dirty="0" smtClean="0">
                <a:latin typeface="Times New Roman" panose="02020603050405020304" pitchFamily="18" charset="0"/>
                <a:cs typeface="Times New Roman" panose="02020603050405020304" pitchFamily="18" charset="0"/>
              </a:rPr>
              <a:t> Thus he </a:t>
            </a:r>
            <a:r>
              <a:rPr lang="en-US" dirty="0">
                <a:latin typeface="Times New Roman" panose="02020603050405020304" pitchFamily="18" charset="0"/>
                <a:cs typeface="Times New Roman" panose="02020603050405020304" pitchFamily="18" charset="0"/>
              </a:rPr>
              <a:t>tends to consider law as an institution given that institutions formulate rules of the game. </a:t>
            </a:r>
          </a:p>
        </p:txBody>
      </p:sp>
    </p:spTree>
    <p:extLst>
      <p:ext uri="{BB962C8B-B14F-4D97-AF65-F5344CB8AC3E}">
        <p14:creationId xmlns:p14="http://schemas.microsoft.com/office/powerpoint/2010/main" val="3832385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Contd.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North has no concerns about the way interpretation or application of rules is undertaken.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Within </a:t>
            </a:r>
            <a:r>
              <a:rPr lang="en-US" dirty="0">
                <a:latin typeface="Times New Roman" panose="02020603050405020304" pitchFamily="18" charset="0"/>
                <a:cs typeface="Times New Roman" panose="02020603050405020304" pitchFamily="18" charset="0"/>
              </a:rPr>
              <a:t>North’s conceptual framework, there are two groups in the world: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R</a:t>
            </a:r>
            <a:r>
              <a:rPr lang="en-US" dirty="0" smtClean="0">
                <a:latin typeface="Times New Roman" panose="02020603050405020304" pitchFamily="18" charset="0"/>
                <a:cs typeface="Times New Roman" panose="02020603050405020304" pitchFamily="18" charset="0"/>
              </a:rPr>
              <a:t>ule </a:t>
            </a:r>
            <a:r>
              <a:rPr lang="en-US" dirty="0">
                <a:latin typeface="Times New Roman" panose="02020603050405020304" pitchFamily="18" charset="0"/>
                <a:cs typeface="Times New Roman" panose="02020603050405020304" pitchFamily="18" charset="0"/>
              </a:rPr>
              <a:t>makers, as well as, rule takes.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rule makers are the institutions,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rule takers are individuals and organizations. </a:t>
            </a:r>
          </a:p>
        </p:txBody>
      </p:sp>
    </p:spTree>
    <p:extLst>
      <p:ext uri="{BB962C8B-B14F-4D97-AF65-F5344CB8AC3E}">
        <p14:creationId xmlns:p14="http://schemas.microsoft.com/office/powerpoint/2010/main" val="222031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Rule of Law and Economic Growth</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R</a:t>
            </a:r>
            <a:r>
              <a:rPr lang="en-US" dirty="0" smtClean="0">
                <a:latin typeface="Times New Roman" panose="02020603050405020304" pitchFamily="18" charset="0"/>
                <a:cs typeface="Times New Roman" panose="02020603050405020304" pitchFamily="18" charset="0"/>
              </a:rPr>
              <a:t>ule </a:t>
            </a:r>
            <a:r>
              <a:rPr lang="en-US" dirty="0">
                <a:latin typeface="Times New Roman" panose="02020603050405020304" pitchFamily="18" charset="0"/>
                <a:cs typeface="Times New Roman" panose="02020603050405020304" pitchFamily="18" charset="0"/>
              </a:rPr>
              <a:t>of law is vital for economic growth.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Rule </a:t>
            </a:r>
            <a:r>
              <a:rPr lang="en-US" dirty="0">
                <a:latin typeface="Times New Roman" panose="02020603050405020304" pitchFamily="18" charset="0"/>
                <a:cs typeface="Times New Roman" panose="02020603050405020304" pitchFamily="18" charset="0"/>
              </a:rPr>
              <a:t>of law encompasses diverse discrete </a:t>
            </a:r>
            <a:r>
              <a:rPr lang="en-US" dirty="0" smtClean="0">
                <a:latin typeface="Times New Roman" panose="02020603050405020304" pitchFamily="18" charset="0"/>
                <a:cs typeface="Times New Roman" panose="02020603050405020304" pitchFamily="18" charset="0"/>
              </a:rPr>
              <a:t>components.</a:t>
            </a:r>
          </a:p>
          <a:p>
            <a:r>
              <a:rPr lang="en-US" dirty="0" smtClean="0">
                <a:latin typeface="Times New Roman" panose="02020603050405020304" pitchFamily="18" charset="0"/>
                <a:cs typeface="Times New Roman" panose="02020603050405020304" pitchFamily="18" charset="0"/>
              </a:rPr>
              <a:t> They </a:t>
            </a:r>
            <a:r>
              <a:rPr lang="en-US" dirty="0">
                <a:latin typeface="Times New Roman" panose="02020603050405020304" pitchFamily="18" charset="0"/>
                <a:cs typeface="Times New Roman" panose="02020603050405020304" pitchFamily="18" charset="0"/>
              </a:rPr>
              <a:t>include security of an individual and property rights</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It also encompasses checks on </a:t>
            </a:r>
            <a:r>
              <a:rPr lang="en-US" dirty="0" smtClean="0">
                <a:latin typeface="Times New Roman" panose="02020603050405020304" pitchFamily="18" charset="0"/>
                <a:cs typeface="Times New Roman" panose="02020603050405020304" pitchFamily="18" charset="0"/>
              </a:rPr>
              <a:t>government/control </a:t>
            </a:r>
            <a:r>
              <a:rPr lang="en-US" dirty="0">
                <a:latin typeface="Times New Roman" panose="02020603050405020304" pitchFamily="18" charset="0"/>
                <a:cs typeface="Times New Roman" panose="02020603050405020304" pitchFamily="18" charset="0"/>
              </a:rPr>
              <a:t>of </a:t>
            </a:r>
            <a:r>
              <a:rPr lang="en-US" dirty="0" smtClean="0">
                <a:latin typeface="Times New Roman" panose="02020603050405020304" pitchFamily="18" charset="0"/>
                <a:cs typeface="Times New Roman" panose="02020603050405020304" pitchFamily="18" charset="0"/>
              </a:rPr>
              <a:t>corruption.</a:t>
            </a: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aforementioned create room for sustainable development.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R</a:t>
            </a:r>
            <a:r>
              <a:rPr lang="en-US" dirty="0" smtClean="0">
                <a:latin typeface="Times New Roman" panose="02020603050405020304" pitchFamily="18" charset="0"/>
                <a:cs typeface="Times New Roman" panose="02020603050405020304" pitchFamily="18" charset="0"/>
              </a:rPr>
              <a:t>ule </a:t>
            </a:r>
            <a:r>
              <a:rPr lang="en-US" dirty="0">
                <a:latin typeface="Times New Roman" panose="02020603050405020304" pitchFamily="18" charset="0"/>
                <a:cs typeface="Times New Roman" panose="02020603050405020304" pitchFamily="18" charset="0"/>
              </a:rPr>
              <a:t>of law plays a critical role in eradication of poverty. </a:t>
            </a:r>
          </a:p>
        </p:txBody>
      </p:sp>
    </p:spTree>
    <p:extLst>
      <p:ext uri="{BB962C8B-B14F-4D97-AF65-F5344CB8AC3E}">
        <p14:creationId xmlns:p14="http://schemas.microsoft.com/office/powerpoint/2010/main" val="2434006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Competitive Markets as Source of Economic Growth </a:t>
            </a: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Competition refers to the rivalry between firms attempting to gain </a:t>
            </a:r>
            <a:r>
              <a:rPr lang="en-US" dirty="0" smtClean="0">
                <a:latin typeface="Times New Roman" panose="02020603050405020304" pitchFamily="18" charset="0"/>
                <a:cs typeface="Times New Roman" panose="02020603050405020304" pitchFamily="18" charset="0"/>
              </a:rPr>
              <a:t>sales or make </a:t>
            </a:r>
            <a:r>
              <a:rPr lang="en-US" dirty="0">
                <a:latin typeface="Times New Roman" panose="02020603050405020304" pitchFamily="18" charset="0"/>
                <a:cs typeface="Times New Roman" panose="02020603050405020304" pitchFamily="18" charset="0"/>
              </a:rPr>
              <a:t>profits.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is the force which drives markets.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Efficient </a:t>
            </a:r>
            <a:r>
              <a:rPr lang="en-US" dirty="0">
                <a:latin typeface="Times New Roman" panose="02020603050405020304" pitchFamily="18" charset="0"/>
                <a:cs typeface="Times New Roman" panose="02020603050405020304" pitchFamily="18" charset="0"/>
              </a:rPr>
              <a:t>markets are vital for catalyzing economic </a:t>
            </a:r>
            <a:r>
              <a:rPr lang="en-US" dirty="0" smtClean="0">
                <a:latin typeface="Times New Roman" panose="02020603050405020304" pitchFamily="18" charset="0"/>
                <a:cs typeface="Times New Roman" panose="02020603050405020304" pitchFamily="18" charset="0"/>
              </a:rPr>
              <a:t>growth.</a:t>
            </a:r>
          </a:p>
          <a:p>
            <a:r>
              <a:rPr lang="en-US" dirty="0" smtClean="0">
                <a:latin typeface="Times New Roman" panose="02020603050405020304" pitchFamily="18" charset="0"/>
                <a:cs typeface="Times New Roman" panose="02020603050405020304" pitchFamily="18" charset="0"/>
              </a:rPr>
              <a:t>Competitive </a:t>
            </a:r>
            <a:r>
              <a:rPr lang="en-US" dirty="0">
                <a:latin typeface="Times New Roman" panose="02020603050405020304" pitchFamily="18" charset="0"/>
                <a:cs typeface="Times New Roman" panose="02020603050405020304" pitchFamily="18" charset="0"/>
              </a:rPr>
              <a:t>markets enable a country’s resources to be utilized to best </a:t>
            </a:r>
            <a:r>
              <a:rPr lang="en-US" dirty="0" smtClean="0">
                <a:latin typeface="Times New Roman" panose="02020603050405020304" pitchFamily="18" charset="0"/>
                <a:cs typeface="Times New Roman" panose="02020603050405020304" pitchFamily="18" charset="0"/>
              </a:rPr>
              <a:t>effect. </a:t>
            </a:r>
          </a:p>
          <a:p>
            <a:r>
              <a:rPr lang="en-US" dirty="0">
                <a:latin typeface="Times New Roman" panose="02020603050405020304" pitchFamily="18" charset="0"/>
                <a:cs typeface="Times New Roman" panose="02020603050405020304" pitchFamily="18" charset="0"/>
              </a:rPr>
              <a:t>C</a:t>
            </a:r>
            <a:r>
              <a:rPr lang="en-US" dirty="0" smtClean="0">
                <a:latin typeface="Times New Roman" panose="02020603050405020304" pitchFamily="18" charset="0"/>
                <a:cs typeface="Times New Roman" panose="02020603050405020304" pitchFamily="18" charset="0"/>
              </a:rPr>
              <a:t>ompetition </a:t>
            </a:r>
            <a:r>
              <a:rPr lang="en-US" dirty="0">
                <a:latin typeface="Times New Roman" panose="02020603050405020304" pitchFamily="18" charset="0"/>
                <a:cs typeface="Times New Roman" panose="02020603050405020304" pitchFamily="18" charset="0"/>
              </a:rPr>
              <a:t>gives business continuing incentives of making their </a:t>
            </a:r>
            <a:r>
              <a:rPr lang="en-US" dirty="0" smtClean="0">
                <a:latin typeface="Times New Roman" panose="02020603050405020304" pitchFamily="18" charset="0"/>
                <a:cs typeface="Times New Roman" panose="02020603050405020304" pitchFamily="18" charset="0"/>
              </a:rPr>
              <a:t>production/distribution </a:t>
            </a:r>
            <a:r>
              <a:rPr lang="en-US" dirty="0">
                <a:latin typeface="Times New Roman" panose="02020603050405020304" pitchFamily="18" charset="0"/>
                <a:cs typeface="Times New Roman" panose="02020603050405020304" pitchFamily="18" charset="0"/>
              </a:rPr>
              <a:t>more efficient.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Such </a:t>
            </a:r>
            <a:r>
              <a:rPr lang="en-US" dirty="0">
                <a:latin typeface="Times New Roman" panose="02020603050405020304" pitchFamily="18" charset="0"/>
                <a:cs typeface="Times New Roman" panose="02020603050405020304" pitchFamily="18" charset="0"/>
              </a:rPr>
              <a:t>productivity improvement sources lead to growth and reduce poverty.   </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5178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How Stable Money and Prices Spur Economic Growth </a:t>
            </a:r>
          </a:p>
        </p:txBody>
      </p:sp>
      <p:sp>
        <p:nvSpPr>
          <p:cNvPr id="3" name="Content Placeholder 2"/>
          <p:cNvSpPr>
            <a:spLocks noGrp="1"/>
          </p:cNvSpPr>
          <p:nvPr>
            <p:ph idx="1"/>
          </p:nvPr>
        </p:nvSpPr>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Stable money and prices spur economic </a:t>
            </a:r>
            <a:r>
              <a:rPr lang="en-US" dirty="0" smtClean="0">
                <a:latin typeface="Times New Roman" panose="02020603050405020304" pitchFamily="18" charset="0"/>
                <a:cs typeface="Times New Roman" panose="02020603050405020304" pitchFamily="18" charset="0"/>
              </a:rPr>
              <a:t>growth.</a:t>
            </a: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 This is because they </a:t>
            </a:r>
            <a:r>
              <a:rPr lang="en-US" dirty="0">
                <a:latin typeface="Times New Roman" panose="02020603050405020304" pitchFamily="18" charset="0"/>
                <a:cs typeface="Times New Roman" panose="02020603050405020304" pitchFamily="18" charset="0"/>
              </a:rPr>
              <a:t>prevent the emergency of inflation or </a:t>
            </a:r>
            <a:r>
              <a:rPr lang="en-US" dirty="0" smtClean="0">
                <a:latin typeface="Times New Roman" panose="02020603050405020304" pitchFamily="18" charset="0"/>
                <a:cs typeface="Times New Roman" panose="02020603050405020304" pitchFamily="18" charset="0"/>
              </a:rPr>
              <a:t>deflation.</a:t>
            </a: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Inflation </a:t>
            </a:r>
            <a:r>
              <a:rPr lang="en-US" dirty="0">
                <a:latin typeface="Times New Roman" panose="02020603050405020304" pitchFamily="18" charset="0"/>
                <a:cs typeface="Times New Roman" panose="02020603050405020304" pitchFamily="18" charset="0"/>
              </a:rPr>
              <a:t>refers to the rise in prices of goods or </a:t>
            </a:r>
            <a:r>
              <a:rPr lang="en-US" dirty="0" smtClean="0">
                <a:latin typeface="Times New Roman" panose="02020603050405020304" pitchFamily="18" charset="0"/>
                <a:cs typeface="Times New Roman" panose="02020603050405020304" pitchFamily="18" charset="0"/>
              </a:rPr>
              <a:t>services. </a:t>
            </a: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Deflation </a:t>
            </a:r>
            <a:r>
              <a:rPr lang="en-US" dirty="0">
                <a:latin typeface="Times New Roman" panose="02020603050405020304" pitchFamily="18" charset="0"/>
                <a:cs typeface="Times New Roman" panose="02020603050405020304" pitchFamily="18" charset="0"/>
              </a:rPr>
              <a:t>is the decrease in goods’ and services’ </a:t>
            </a:r>
            <a:r>
              <a:rPr lang="en-US" dirty="0" smtClean="0">
                <a:latin typeface="Times New Roman" panose="02020603050405020304" pitchFamily="18" charset="0"/>
                <a:cs typeface="Times New Roman" panose="02020603050405020304" pitchFamily="18" charset="0"/>
              </a:rPr>
              <a:t>prices.  </a:t>
            </a: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Drastic </a:t>
            </a:r>
            <a:r>
              <a:rPr lang="en-US" dirty="0">
                <a:latin typeface="Times New Roman" panose="02020603050405020304" pitchFamily="18" charset="0"/>
                <a:cs typeface="Times New Roman" panose="02020603050405020304" pitchFamily="18" charset="0"/>
              </a:rPr>
              <a:t>inflation </a:t>
            </a:r>
            <a:r>
              <a:rPr lang="en-US" dirty="0" smtClean="0">
                <a:latin typeface="Times New Roman" panose="02020603050405020304" pitchFamily="18" charset="0"/>
                <a:cs typeface="Times New Roman" panose="02020603050405020304" pitchFamily="18" charset="0"/>
              </a:rPr>
              <a:t>complicates </a:t>
            </a:r>
            <a:r>
              <a:rPr lang="en-US" dirty="0">
                <a:latin typeface="Times New Roman" panose="02020603050405020304" pitchFamily="18" charset="0"/>
                <a:cs typeface="Times New Roman" panose="02020603050405020304" pitchFamily="18" charset="0"/>
              </a:rPr>
              <a:t>economic decision-making </a:t>
            </a:r>
            <a:r>
              <a:rPr lang="en-US" dirty="0" smtClean="0">
                <a:latin typeface="Times New Roman" panose="02020603050405020304" pitchFamily="18" charset="0"/>
                <a:cs typeface="Times New Roman" panose="02020603050405020304" pitchFamily="18" charset="0"/>
              </a:rPr>
              <a:t>process thus slows </a:t>
            </a:r>
            <a:r>
              <a:rPr lang="en-US" dirty="0">
                <a:latin typeface="Times New Roman" panose="02020603050405020304" pitchFamily="18" charset="0"/>
                <a:cs typeface="Times New Roman" panose="02020603050405020304" pitchFamily="18" charset="0"/>
              </a:rPr>
              <a:t>economic growth. </a:t>
            </a:r>
          </a:p>
        </p:txBody>
      </p:sp>
    </p:spTree>
    <p:extLst>
      <p:ext uri="{BB962C8B-B14F-4D97-AF65-F5344CB8AC3E}">
        <p14:creationId xmlns:p14="http://schemas.microsoft.com/office/powerpoint/2010/main" val="2022155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Contd.</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D</a:t>
            </a:r>
            <a:r>
              <a:rPr lang="en-US" dirty="0" smtClean="0">
                <a:latin typeface="Times New Roman" panose="02020603050405020304" pitchFamily="18" charset="0"/>
                <a:cs typeface="Times New Roman" panose="02020603050405020304" pitchFamily="18" charset="0"/>
              </a:rPr>
              <a:t>eflation </a:t>
            </a:r>
            <a:r>
              <a:rPr lang="en-US" dirty="0">
                <a:latin typeface="Times New Roman" panose="02020603050405020304" pitchFamily="18" charset="0"/>
                <a:cs typeface="Times New Roman" panose="02020603050405020304" pitchFamily="18" charset="0"/>
              </a:rPr>
              <a:t>can slowdown economic growth in that prices decline making firms postpone investment. </a:t>
            </a:r>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This results to increase in unemployment.</a:t>
            </a: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An </a:t>
            </a:r>
            <a:r>
              <a:rPr lang="en-US" dirty="0">
                <a:latin typeface="Times New Roman" panose="02020603050405020304" pitchFamily="18" charset="0"/>
                <a:cs typeface="Times New Roman" panose="02020603050405020304" pitchFamily="18" charset="0"/>
              </a:rPr>
              <a:t>inflationary gap that is difficult to overcome emerges. </a:t>
            </a:r>
            <a:endParaRPr lang="en-US" dirty="0" smtClean="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Borrowers </a:t>
            </a:r>
            <a:r>
              <a:rPr lang="en-US" dirty="0">
                <a:latin typeface="Times New Roman" panose="02020603050405020304" pitchFamily="18" charset="0"/>
                <a:cs typeface="Times New Roman" panose="02020603050405020304" pitchFamily="18" charset="0"/>
              </a:rPr>
              <a:t>get into difficulties as a result of the increase in value of unpaid loans. </a:t>
            </a:r>
            <a:endParaRPr lang="en-US" dirty="0" smtClean="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Financial </a:t>
            </a:r>
            <a:r>
              <a:rPr lang="en-US" dirty="0">
                <a:latin typeface="Times New Roman" panose="02020603050405020304" pitchFamily="18" charset="0"/>
                <a:cs typeface="Times New Roman" panose="02020603050405020304" pitchFamily="18" charset="0"/>
              </a:rPr>
              <a:t>institutions incur losses due to loan defaults. </a:t>
            </a:r>
          </a:p>
        </p:txBody>
      </p:sp>
    </p:spTree>
    <p:extLst>
      <p:ext uri="{BB962C8B-B14F-4D97-AF65-F5344CB8AC3E}">
        <p14:creationId xmlns:p14="http://schemas.microsoft.com/office/powerpoint/2010/main" val="4096031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Inflation Vs. Unemployment Graph</a:t>
            </a:r>
            <a:endParaRPr lang="en-US" dirty="0">
              <a:latin typeface="Times New Roman" panose="02020603050405020304" pitchFamily="18" charset="0"/>
              <a:cs typeface="Times New Roman" panose="02020603050405020304" pitchFamily="18" charset="0"/>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54759" y="2374900"/>
            <a:ext cx="5000625" cy="3200400"/>
          </a:xfrm>
        </p:spPr>
      </p:pic>
    </p:spTree>
    <p:extLst>
      <p:ext uri="{BB962C8B-B14F-4D97-AF65-F5344CB8AC3E}">
        <p14:creationId xmlns:p14="http://schemas.microsoft.com/office/powerpoint/2010/main" val="2971990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3201"/>
            <a:ext cx="10515600" cy="1487488"/>
          </a:xfrm>
        </p:spPr>
        <p:txBody>
          <a:bodyPr>
            <a:noAutofit/>
          </a:bodyPr>
          <a:lstStyle/>
          <a:p>
            <a:r>
              <a:rPr lang="en-US" sz="3600" dirty="0">
                <a:latin typeface="Times New Roman" panose="02020603050405020304" pitchFamily="18" charset="0"/>
                <a:cs typeface="Times New Roman" panose="02020603050405020304" pitchFamily="18" charset="0"/>
              </a:rPr>
              <a:t>Future Economic Growth </a:t>
            </a:r>
            <a:r>
              <a:rPr lang="en-US" sz="3600" dirty="0" smtClean="0">
                <a:latin typeface="Times New Roman" panose="02020603050405020304" pitchFamily="18" charset="0"/>
                <a:cs typeface="Times New Roman" panose="02020603050405020304" pitchFamily="18" charset="0"/>
              </a:rPr>
              <a:t>Policies-</a:t>
            </a:r>
            <a:r>
              <a:rPr lang="en-US" sz="3600" dirty="0"/>
              <a:t> </a:t>
            </a:r>
            <a:r>
              <a:rPr lang="en-US" sz="3600" dirty="0">
                <a:latin typeface="Times New Roman" panose="02020603050405020304" pitchFamily="18" charset="0"/>
                <a:cs typeface="Times New Roman" panose="02020603050405020304" pitchFamily="18" charset="0"/>
              </a:rPr>
              <a:t>Promoting Fiscal Sustainability</a:t>
            </a:r>
            <a:r>
              <a:rPr lang="en-US" sz="3600" dirty="0"/>
              <a:t/>
            </a:r>
            <a:br>
              <a:rPr lang="en-US" sz="3600" dirty="0"/>
            </a:br>
            <a:r>
              <a:rPr lang="en-US" sz="3600" dirty="0" smtClean="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National budget have to be set on a sustainable course. </a:t>
            </a:r>
            <a:endParaRPr lang="en-US" dirty="0" smtClean="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Otherwise some </a:t>
            </a:r>
            <a:r>
              <a:rPr lang="en-US" dirty="0">
                <a:latin typeface="Times New Roman" panose="02020603050405020304" pitchFamily="18" charset="0"/>
                <a:cs typeface="Times New Roman" panose="02020603050405020304" pitchFamily="18" charset="0"/>
              </a:rPr>
              <a:t>country’s national debts will reach unmanageable levels. </a:t>
            </a:r>
            <a:endParaRPr lang="en-US" dirty="0" smtClean="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Consequently</a:t>
            </a:r>
            <a:r>
              <a:rPr lang="en-US" dirty="0">
                <a:latin typeface="Times New Roman" panose="02020603050405020304" pitchFamily="18" charset="0"/>
                <a:cs typeface="Times New Roman" panose="02020603050405020304" pitchFamily="18" charset="0"/>
              </a:rPr>
              <a:t>, the annual costs of servicing such debts will reach sky high. </a:t>
            </a:r>
            <a:endParaRPr lang="en-US" dirty="0" smtClean="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a:t>
            </a:r>
            <a:r>
              <a:rPr lang="en-US" dirty="0" smtClean="0">
                <a:latin typeface="Times New Roman" panose="02020603050405020304" pitchFamily="18" charset="0"/>
                <a:cs typeface="Times New Roman" panose="02020603050405020304" pitchFamily="18" charset="0"/>
              </a:rPr>
              <a:t>ay-as-you-go budgeting should be embraced.  </a:t>
            </a:r>
          </a:p>
          <a:p>
            <a:pPr marL="0" indent="0">
              <a:buNone/>
            </a:pP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U</a:t>
            </a:r>
            <a:r>
              <a:rPr lang="en-US" dirty="0" smtClean="0">
                <a:latin typeface="Times New Roman" panose="02020603050405020304" pitchFamily="18" charset="0"/>
                <a:cs typeface="Times New Roman" panose="02020603050405020304" pitchFamily="18" charset="0"/>
              </a:rPr>
              <a:t>se institutional design to establish powered commissions.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7157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Boosting savings</a:t>
            </a:r>
          </a:p>
        </p:txBody>
      </p:sp>
      <p:sp>
        <p:nvSpPr>
          <p:cNvPr id="3" name="Content Placeholder 2"/>
          <p:cNvSpPr>
            <a:spLocks noGrp="1"/>
          </p:cNvSpPr>
          <p:nvPr>
            <p:ph idx="1"/>
          </p:nvPr>
        </p:nvSpPr>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Sufficient supply of capital is one of the pre-conditions of economic growth in long-term. </a:t>
            </a:r>
            <a:endParaRPr lang="en-US" dirty="0" smtClean="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Household </a:t>
            </a:r>
            <a:r>
              <a:rPr lang="en-US" dirty="0">
                <a:latin typeface="Times New Roman" panose="02020603050405020304" pitchFamily="18" charset="0"/>
                <a:cs typeface="Times New Roman" panose="02020603050405020304" pitchFamily="18" charset="0"/>
              </a:rPr>
              <a:t>is a vital source of capital. </a:t>
            </a:r>
            <a:endParaRPr lang="en-US" dirty="0" smtClean="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One </a:t>
            </a:r>
            <a:r>
              <a:rPr lang="en-US" dirty="0">
                <a:latin typeface="Times New Roman" panose="02020603050405020304" pitchFamily="18" charset="0"/>
                <a:cs typeface="Times New Roman" panose="02020603050405020304" pitchFamily="18" charset="0"/>
              </a:rPr>
              <a:t>strategy is to introduce a compulsory retirement savings </a:t>
            </a:r>
            <a:r>
              <a:rPr lang="en-US" dirty="0" smtClean="0">
                <a:latin typeface="Times New Roman" panose="02020603050405020304" pitchFamily="18" charset="0"/>
                <a:cs typeface="Times New Roman" panose="02020603050405020304" pitchFamily="18" charset="0"/>
              </a:rPr>
              <a:t>program.</a:t>
            </a: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Employees </a:t>
            </a:r>
            <a:r>
              <a:rPr lang="en-US" dirty="0">
                <a:latin typeface="Times New Roman" panose="02020603050405020304" pitchFamily="18" charset="0"/>
                <a:cs typeface="Times New Roman" panose="02020603050405020304" pitchFamily="18" charset="0"/>
              </a:rPr>
              <a:t>would be expected to invest a certain percentage of their earnings within generic funds. </a:t>
            </a:r>
            <a:endParaRPr lang="en-US" dirty="0" smtClean="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Such </a:t>
            </a:r>
            <a:r>
              <a:rPr lang="en-US" dirty="0">
                <a:latin typeface="Times New Roman" panose="02020603050405020304" pitchFamily="18" charset="0"/>
                <a:cs typeface="Times New Roman" panose="02020603050405020304" pitchFamily="18" charset="0"/>
              </a:rPr>
              <a:t>a strategy needs careful programmatic and institutional design. </a:t>
            </a:r>
          </a:p>
        </p:txBody>
      </p:sp>
    </p:spTree>
    <p:extLst>
      <p:ext uri="{BB962C8B-B14F-4D97-AF65-F5344CB8AC3E}">
        <p14:creationId xmlns:p14="http://schemas.microsoft.com/office/powerpoint/2010/main" val="3187619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9500" y="327025"/>
            <a:ext cx="10515600" cy="1325563"/>
          </a:xfrm>
        </p:spPr>
        <p:txBody>
          <a:bodyPr/>
          <a:lstStyle/>
          <a:p>
            <a:r>
              <a:rPr lang="en-US" dirty="0">
                <a:latin typeface="Times New Roman" panose="02020603050405020304" pitchFamily="18" charset="0"/>
                <a:cs typeface="Times New Roman" panose="02020603050405020304" pitchFamily="18" charset="0"/>
              </a:rPr>
              <a:t>Impact of Economic Inequality and Poverty on Economic Growth </a:t>
            </a: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Economic inequality and poverty hinders economic growth.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This </a:t>
            </a:r>
            <a:r>
              <a:rPr lang="en-US" dirty="0">
                <a:latin typeface="Times New Roman" panose="02020603050405020304" pitchFamily="18" charset="0"/>
                <a:cs typeface="Times New Roman" panose="02020603050405020304" pitchFamily="18" charset="0"/>
              </a:rPr>
              <a:t>is because a significant percentage of a country’s population lives below the poverty </a:t>
            </a:r>
            <a:r>
              <a:rPr lang="en-US" dirty="0" smtClean="0">
                <a:latin typeface="Times New Roman" panose="02020603050405020304" pitchFamily="18" charset="0"/>
                <a:cs typeface="Times New Roman" panose="02020603050405020304" pitchFamily="18" charset="0"/>
              </a:rPr>
              <a:t>line. </a:t>
            </a:r>
          </a:p>
          <a:p>
            <a:r>
              <a:rPr lang="en-US"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hus </a:t>
            </a:r>
            <a:r>
              <a:rPr lang="en-US" dirty="0">
                <a:latin typeface="Times New Roman" panose="02020603050405020304" pitchFamily="18" charset="0"/>
                <a:cs typeface="Times New Roman" panose="02020603050405020304" pitchFamily="18" charset="0"/>
              </a:rPr>
              <a:t>has small purchasing power.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Therefore </a:t>
            </a:r>
            <a:r>
              <a:rPr lang="en-US" dirty="0">
                <a:latin typeface="Times New Roman" panose="02020603050405020304" pitchFamily="18" charset="0"/>
                <a:cs typeface="Times New Roman" panose="02020603050405020304" pitchFamily="18" charset="0"/>
              </a:rPr>
              <a:t>demand for goods or services is relatively low.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That impacts </a:t>
            </a:r>
            <a:r>
              <a:rPr lang="en-US" dirty="0">
                <a:latin typeface="Times New Roman" panose="02020603050405020304" pitchFamily="18" charset="0"/>
                <a:cs typeface="Times New Roman" panose="02020603050405020304" pitchFamily="18" charset="0"/>
              </a:rPr>
              <a:t>negatively on the economic equation’s supply </a:t>
            </a:r>
            <a:r>
              <a:rPr lang="en-US" dirty="0" smtClean="0">
                <a:latin typeface="Times New Roman" panose="02020603050405020304" pitchFamily="18" charset="0"/>
                <a:cs typeface="Times New Roman" panose="02020603050405020304" pitchFamily="18" charset="0"/>
              </a:rPr>
              <a:t>side. </a:t>
            </a:r>
          </a:p>
          <a:p>
            <a:r>
              <a:rPr lang="en-US" dirty="0" smtClean="0">
                <a:latin typeface="Times New Roman" panose="02020603050405020304" pitchFamily="18" charset="0"/>
                <a:cs typeface="Times New Roman" panose="02020603050405020304" pitchFamily="18" charset="0"/>
              </a:rPr>
              <a:t>Government cannot invest </a:t>
            </a:r>
            <a:r>
              <a:rPr lang="en-US" dirty="0">
                <a:latin typeface="Times New Roman" panose="02020603050405020304" pitchFamily="18" charset="0"/>
                <a:cs typeface="Times New Roman" panose="02020603050405020304" pitchFamily="18" charset="0"/>
              </a:rPr>
              <a:t>on areas such as infrastructure that spur economic growth. </a:t>
            </a:r>
          </a:p>
        </p:txBody>
      </p:sp>
    </p:spTree>
    <p:extLst>
      <p:ext uri="{BB962C8B-B14F-4D97-AF65-F5344CB8AC3E}">
        <p14:creationId xmlns:p14="http://schemas.microsoft.com/office/powerpoint/2010/main" val="3619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Ménard, C., &amp; Shirley, M. M. (2014). The contribution of Douglass North to new institutional economics. </a:t>
            </a:r>
            <a:r>
              <a:rPr lang="en-US" i="1" dirty="0">
                <a:latin typeface="Times New Roman" panose="02020603050405020304" pitchFamily="18" charset="0"/>
                <a:cs typeface="Times New Roman" panose="02020603050405020304" pitchFamily="18" charset="0"/>
              </a:rPr>
              <a:t>Institutions, property rights, and economic growth: the legacy of Douglass North. Cambridge University Press, Cambridge</a:t>
            </a:r>
            <a:r>
              <a:rPr lang="en-US" dirty="0">
                <a:latin typeface="Times New Roman" panose="02020603050405020304" pitchFamily="18" charset="0"/>
                <a:cs typeface="Times New Roman" panose="02020603050405020304" pitchFamily="18" charset="0"/>
              </a:rPr>
              <a:t>, 11-29</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Haggard, S., &amp; </a:t>
            </a:r>
            <a:r>
              <a:rPr lang="en-US" dirty="0" err="1">
                <a:latin typeface="Times New Roman" panose="02020603050405020304" pitchFamily="18" charset="0"/>
                <a:cs typeface="Times New Roman" panose="02020603050405020304" pitchFamily="18" charset="0"/>
              </a:rPr>
              <a:t>Tiede</a:t>
            </a:r>
            <a:r>
              <a:rPr lang="en-US" dirty="0">
                <a:latin typeface="Times New Roman" panose="02020603050405020304" pitchFamily="18" charset="0"/>
                <a:cs typeface="Times New Roman" panose="02020603050405020304" pitchFamily="18" charset="0"/>
              </a:rPr>
              <a:t>, L. (2011). The rule of law and economic growth: where are we?. </a:t>
            </a:r>
            <a:r>
              <a:rPr lang="en-US" i="1" dirty="0">
                <a:latin typeface="Times New Roman" panose="02020603050405020304" pitchFamily="18" charset="0"/>
                <a:cs typeface="Times New Roman" panose="02020603050405020304" pitchFamily="18" charset="0"/>
              </a:rPr>
              <a:t>World Development, 39</a:t>
            </a:r>
            <a:r>
              <a:rPr lang="en-US" dirty="0">
                <a:latin typeface="Times New Roman" panose="02020603050405020304" pitchFamily="18" charset="0"/>
                <a:cs typeface="Times New Roman" panose="02020603050405020304" pitchFamily="18" charset="0"/>
              </a:rPr>
              <a:t>(5), 673-685.</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Barro, R. J. (2013). Inflation and economic growth. Annals of </a:t>
            </a:r>
            <a:r>
              <a:rPr lang="en-US" i="1" dirty="0">
                <a:latin typeface="Times New Roman" panose="02020603050405020304" pitchFamily="18" charset="0"/>
                <a:cs typeface="Times New Roman" panose="02020603050405020304" pitchFamily="18" charset="0"/>
              </a:rPr>
              <a:t>Economics &amp; Finance, 14</a:t>
            </a:r>
            <a:r>
              <a:rPr lang="en-US" dirty="0">
                <a:latin typeface="Times New Roman" panose="02020603050405020304" pitchFamily="18" charset="0"/>
                <a:cs typeface="Times New Roman" panose="02020603050405020304" pitchFamily="18" charset="0"/>
              </a:rPr>
              <a:t>(1</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Jaramillo, L., &amp; </a:t>
            </a:r>
            <a:r>
              <a:rPr lang="en-US" dirty="0" err="1">
                <a:latin typeface="Times New Roman" panose="02020603050405020304" pitchFamily="18" charset="0"/>
                <a:cs typeface="Times New Roman" panose="02020603050405020304" pitchFamily="18" charset="0"/>
              </a:rPr>
              <a:t>Cottarelli</a:t>
            </a:r>
            <a:r>
              <a:rPr lang="en-US" dirty="0">
                <a:latin typeface="Times New Roman" panose="02020603050405020304" pitchFamily="18" charset="0"/>
                <a:cs typeface="Times New Roman" panose="02020603050405020304" pitchFamily="18" charset="0"/>
              </a:rPr>
              <a:t>, M. C. (2012). </a:t>
            </a:r>
            <a:r>
              <a:rPr lang="en-US" i="1" dirty="0">
                <a:latin typeface="Times New Roman" panose="02020603050405020304" pitchFamily="18" charset="0"/>
                <a:cs typeface="Times New Roman" panose="02020603050405020304" pitchFamily="18" charset="0"/>
              </a:rPr>
              <a:t>Walking hand in hand: fiscal policy and growth in advanced economies</a:t>
            </a:r>
            <a:r>
              <a:rPr lang="en-US" dirty="0">
                <a:latin typeface="Times New Roman" panose="02020603050405020304" pitchFamily="18" charset="0"/>
                <a:cs typeface="Times New Roman" panose="02020603050405020304" pitchFamily="18" charset="0"/>
              </a:rPr>
              <a:t> (No. 12-137). International Monetary Fund.</a:t>
            </a:r>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48826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390</TotalTime>
  <Words>1763</Words>
  <Application>Microsoft Office PowerPoint</Application>
  <PresentationFormat>Widescreen</PresentationFormat>
  <Paragraphs>119</Paragraphs>
  <Slides>14</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Century Gothic</vt:lpstr>
      <vt:lpstr>Times New Roman</vt:lpstr>
      <vt:lpstr>Wingdings 3</vt:lpstr>
      <vt:lpstr>Ion Boardroom</vt:lpstr>
      <vt:lpstr>The Future of the Public Sector of the Economy</vt:lpstr>
      <vt:lpstr>Douglass North’s Institutional Theory-Introduction</vt:lpstr>
      <vt:lpstr>The Theory</vt:lpstr>
      <vt:lpstr>Institution or Organization?</vt:lpstr>
      <vt:lpstr>Contd. </vt:lpstr>
      <vt:lpstr>Rule of Law and Economic Growth</vt:lpstr>
      <vt:lpstr>Competitive Markets as Source of Economic Growth </vt:lpstr>
      <vt:lpstr>How Stable Money and Prices Spur Economic Growth </vt:lpstr>
      <vt:lpstr>Contd.</vt:lpstr>
      <vt:lpstr>Inflation Vs. Unemployment Graph</vt:lpstr>
      <vt:lpstr>Future Economic Growth Policies- Promoting Fiscal Sustainability  </vt:lpstr>
      <vt:lpstr>Boosting savings</vt:lpstr>
      <vt:lpstr>Impact of Economic Inequality and Poverty on Economic Growth </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Future of the Public Sector of the Economy</dc:title>
  <dc:creator>Admin</dc:creator>
  <cp:lastModifiedBy>Admin</cp:lastModifiedBy>
  <cp:revision>49</cp:revision>
  <dcterms:created xsi:type="dcterms:W3CDTF">2018-03-07T04:39:41Z</dcterms:created>
  <dcterms:modified xsi:type="dcterms:W3CDTF">2018-03-08T00:33:28Z</dcterms:modified>
</cp:coreProperties>
</file>